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73" r:id="rId3"/>
    <p:sldId id="376" r:id="rId4"/>
    <p:sldId id="374" r:id="rId5"/>
    <p:sldId id="375" r:id="rId6"/>
    <p:sldId id="391" r:id="rId7"/>
    <p:sldId id="377" r:id="rId8"/>
    <p:sldId id="390" r:id="rId9"/>
    <p:sldId id="386" r:id="rId10"/>
    <p:sldId id="387" r:id="rId11"/>
    <p:sldId id="389" r:id="rId12"/>
    <p:sldId id="381" r:id="rId13"/>
    <p:sldId id="383" r:id="rId14"/>
    <p:sldId id="392" r:id="rId15"/>
    <p:sldId id="32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  <a:srgbClr val="E7A1A1"/>
    <a:srgbClr val="7F2121"/>
    <a:srgbClr val="FFABAB"/>
    <a:srgbClr val="C03232"/>
    <a:srgbClr val="D290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93" autoAdjust="0"/>
    <p:restoredTop sz="94660"/>
  </p:normalViewPr>
  <p:slideViewPr>
    <p:cSldViewPr>
      <p:cViewPr varScale="1">
        <p:scale>
          <a:sx n="86" d="100"/>
          <a:sy n="86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6915074851754645"/>
          <c:y val="0.23165730403102594"/>
          <c:w val="0.37258839696924712"/>
          <c:h val="0.7073618521565403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7"/>
          <c:dPt>
            <c:idx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1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6.5822336444055649E-2"/>
                  <c:y val="-0.1653517655375519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en-US"/>
                </a:p>
              </c:txPr>
              <c:showPercent val="1"/>
            </c:dLbl>
            <c:dLbl>
              <c:idx val="1"/>
              <c:layout>
                <c:manualLayout>
                  <c:x val="8.0750279478954065E-2"/>
                  <c:y val="0.13050905501648499"/>
                </c:manualLayout>
              </c:layout>
              <c:spPr/>
              <c:txPr>
                <a:bodyPr/>
                <a:lstStyle/>
                <a:p>
                  <a:pPr>
                    <a:defRPr lang="en-US"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Percent val="1"/>
            </c:dLbl>
            <c:txPr>
              <a:bodyPr/>
              <a:lstStyle/>
              <a:p>
                <a:pPr>
                  <a:defRPr lang="en-US" sz="14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მიღებული პასუხი</c:v>
                </c:pt>
                <c:pt idx="1">
                  <c:v>უპასუხო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24438</c:v>
                </c:pt>
                <c:pt idx="1">
                  <c:v>5714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14989786064477789"/>
          <c:y val="5.6082265836173498E-2"/>
          <c:w val="0.65005790306746003"/>
          <c:h val="8.8623187236738662E-2"/>
        </c:manualLayout>
      </c:layout>
      <c:txPr>
        <a:bodyPr/>
        <a:lstStyle/>
        <a:p>
          <a:pPr>
            <a:defRPr lang="en-US" sz="1600"/>
          </a:pPr>
          <a:endParaRPr lang="en-U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541212297756652E-2"/>
          <c:y val="0.29485017466729085"/>
          <c:w val="0.96845877424068505"/>
          <c:h val="0.6070306244550995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7F2121"/>
            </a:solidFill>
            <a:ln w="64113">
              <a:noFill/>
            </a:ln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გაგზავნილი მოთხოვნები</c:v>
                </c:pt>
                <c:pt idx="1">
                  <c:v>მიღებული პასუხები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540</c:v>
                </c:pt>
                <c:pt idx="1">
                  <c:v>238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C03232"/>
            </a:solidFill>
            <a:ln w="64113">
              <a:noFill/>
            </a:ln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გაგზავნილი მოთხოვნები</c:v>
                </c:pt>
                <c:pt idx="1">
                  <c:v>მიღებული პასუხები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2740</c:v>
                </c:pt>
                <c:pt idx="1">
                  <c:v>2099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E7A1A1"/>
            </a:solidFill>
            <a:ln w="64113">
              <a:noFill/>
            </a:ln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გაგზავნილი მოთხოვნები</c:v>
                </c:pt>
                <c:pt idx="1">
                  <c:v>მიღებული პასუხები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5072</c:v>
                </c:pt>
                <c:pt idx="1">
                  <c:v>3449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F6FC6">
                <a:lumMod val="20000"/>
                <a:lumOff val="80000"/>
              </a:srgb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გაგზავნილი მოთხოვნები</c:v>
                </c:pt>
                <c:pt idx="1">
                  <c:v>მიღებული პასუხები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5625</c:v>
                </c:pt>
                <c:pt idx="1">
                  <c:v>5049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F6FC6">
                <a:lumMod val="40000"/>
                <a:lumOff val="60000"/>
              </a:srgb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გაგზავნილი მოთხოვნები</c:v>
                </c:pt>
                <c:pt idx="1">
                  <c:v>მიღებული პასუხები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7878</c:v>
                </c:pt>
                <c:pt idx="1">
                  <c:v>6481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გაგზავნილი მოთხოვნები</c:v>
                </c:pt>
                <c:pt idx="1">
                  <c:v>მიღებული პასუხები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8297</c:v>
                </c:pt>
                <c:pt idx="1">
                  <c:v>7122</c:v>
                </c:pt>
              </c:numCache>
            </c:numRef>
          </c:val>
        </c:ser>
        <c:dLbls>
          <c:showVal val="1"/>
        </c:dLbls>
        <c:overlap val="-25"/>
        <c:axId val="46910464"/>
        <c:axId val="46813952"/>
      </c:barChart>
      <c:catAx>
        <c:axId val="469104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</c:spPr>
        <c:txPr>
          <a:bodyPr/>
          <a:lstStyle/>
          <a:p>
            <a:pPr>
              <a:defRPr lang="en-US" sz="1600" b="1"/>
            </a:pPr>
            <a:endParaRPr lang="en-US"/>
          </a:p>
        </c:txPr>
        <c:crossAx val="46813952"/>
        <c:crosses val="autoZero"/>
        <c:auto val="1"/>
        <c:lblAlgn val="ctr"/>
        <c:lblOffset val="100"/>
      </c:catAx>
      <c:valAx>
        <c:axId val="46813952"/>
        <c:scaling>
          <c:orientation val="minMax"/>
        </c:scaling>
        <c:delete val="1"/>
        <c:axPos val="l"/>
        <c:numFmt formatCode="General" sourceLinked="1"/>
        <c:tickLblPos val="nextTo"/>
        <c:crossAx val="4691046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870972707081495E-2"/>
          <c:y val="5.6576963150610969E-2"/>
          <c:w val="0.91982839044470222"/>
          <c:h val="0.11714605861527101"/>
        </c:manualLayout>
      </c:layout>
      <c:txPr>
        <a:bodyPr/>
        <a:lstStyle/>
        <a:p>
          <a:pPr>
            <a:defRPr lang="en-US" sz="1600" b="1"/>
          </a:pPr>
          <a:endParaRPr lang="en-US"/>
        </a:p>
      </c:txPr>
    </c:legend>
    <c:plotVisOnly val="1"/>
    <c:dispBlanksAs val="gap"/>
  </c:chart>
  <c:spPr>
    <a:noFill/>
    <a:ln w="16028"/>
  </c:spPr>
  <c:txPr>
    <a:bodyPr/>
    <a:lstStyle/>
    <a:p>
      <a:pPr>
        <a:defRPr sz="1200" b="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1255010488435115E-2"/>
          <c:y val="0.17791598780546558"/>
          <c:w val="0.91874425894837786"/>
          <c:h val="0.6253998597425256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მიღებული პასუხები</c:v>
                </c:pt>
              </c:strCache>
            </c:strRef>
          </c:tx>
          <c:spPr>
            <a:solidFill>
              <a:srgbClr val="C00000"/>
            </a:solidFill>
          </c:spPr>
          <c:dPt>
            <c:idx val="3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4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6.443643947002994E-3"/>
                  <c:y val="-6.353458640756717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/>
                      <a:t>4</a:t>
                    </a:r>
                    <a:r>
                      <a:rPr lang="en-US" sz="2000"/>
                      <a:t>4 %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9.9179061548160512E-3"/>
                  <c:y val="4.8985966284882804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/>
                      <a:t>7</a:t>
                    </a:r>
                    <a:r>
                      <a:rPr lang="en-US" sz="2000"/>
                      <a:t>6%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5.3272361108698638E-4"/>
                  <c:y val="-1.557956511902592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/>
                      <a:t>6</a:t>
                    </a:r>
                    <a:r>
                      <a:rPr lang="en-US" sz="2000"/>
                      <a:t>8%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0"/>
                  <c:y val="-5.0645061089778223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/>
                      <a:t>90</a:t>
                    </a:r>
                    <a:r>
                      <a:rPr lang="en-US" sz="2000"/>
                      <a:t>%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3.9246584014871536E-3"/>
                  <c:y val="-4.7861667097944685E-3"/>
                </c:manualLayout>
              </c:layout>
              <c:tx>
                <c:rich>
                  <a:bodyPr/>
                  <a:lstStyle/>
                  <a:p>
                    <a:r>
                      <a:rPr lang="en-US" sz="2000"/>
                      <a:t>8</a:t>
                    </a:r>
                    <a:r>
                      <a:rPr lang="ka-GE" sz="2000"/>
                      <a:t>2%</a:t>
                    </a:r>
                    <a:endParaRPr lang="en-US" sz="2000"/>
                  </a:p>
                </c:rich>
              </c:tx>
              <c:showVal val="1"/>
            </c:dLbl>
            <c:dLbl>
              <c:idx val="5"/>
              <c:layout>
                <c:manualLayout>
                  <c:x val="6.1026619203093492E-3"/>
                  <c:y val="-4.3794607383848922E-3"/>
                </c:manualLayout>
              </c:layout>
              <c:tx>
                <c:rich>
                  <a:bodyPr/>
                  <a:lstStyle/>
                  <a:p>
                    <a:r>
                      <a:rPr lang="en-US" sz="2000"/>
                      <a:t>8</a:t>
                    </a:r>
                    <a:r>
                      <a:rPr lang="ka-GE" sz="2000"/>
                      <a:t>6%</a:t>
                    </a:r>
                    <a:endParaRPr lang="en-US" sz="20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 sz="2000" b="1"/>
                </a:pPr>
                <a:endParaRPr lang="en-US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44</c:v>
                </c:pt>
                <c:pt idx="1">
                  <c:v>76</c:v>
                </c:pt>
                <c:pt idx="2">
                  <c:v>68</c:v>
                </c:pt>
                <c:pt idx="3">
                  <c:v>90</c:v>
                </c:pt>
                <c:pt idx="4">
                  <c:v>82</c:v>
                </c:pt>
                <c:pt idx="5">
                  <c:v>86</c:v>
                </c:pt>
              </c:numCache>
            </c:numRef>
          </c:val>
        </c:ser>
        <c:dLbls>
          <c:showVal val="1"/>
        </c:dLbls>
        <c:axId val="46864256"/>
        <c:axId val="46865792"/>
      </c:barChart>
      <c:catAx>
        <c:axId val="468642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US" sz="2400" b="1" baseline="0">
                <a:solidFill>
                  <a:srgbClr val="002060"/>
                </a:solidFill>
              </a:defRPr>
            </a:pPr>
            <a:endParaRPr lang="en-US"/>
          </a:p>
        </c:txPr>
        <c:crossAx val="46865792"/>
        <c:crosses val="autoZero"/>
        <c:auto val="1"/>
        <c:lblAlgn val="ctr"/>
        <c:lblOffset val="100"/>
      </c:catAx>
      <c:valAx>
        <c:axId val="46865792"/>
        <c:scaling>
          <c:orientation val="minMax"/>
        </c:scaling>
        <c:delete val="1"/>
        <c:axPos val="l"/>
        <c:numFmt formatCode="General" sourceLinked="1"/>
        <c:tickLblPos val="nextTo"/>
        <c:crossAx val="46864256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071550255536626E-2"/>
          <c:y val="0.14579904326475321"/>
          <c:w val="0.93015332197614908"/>
          <c:h val="0.5660022436711540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</c:spPr>
          <c:dLbls>
            <c:txPr>
              <a:bodyPr/>
              <a:lstStyle/>
              <a:p>
                <a:pPr>
                  <a:defRPr lang="ka-GE" sz="28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4</c:v>
                </c:pt>
                <c:pt idx="2">
                  <c:v>13</c:v>
                </c:pt>
                <c:pt idx="3">
                  <c:v>10</c:v>
                </c:pt>
              </c:numCache>
            </c:numRef>
          </c:val>
        </c:ser>
        <c:dLbls/>
        <c:axId val="127029248"/>
        <c:axId val="127030784"/>
      </c:barChart>
      <c:catAx>
        <c:axId val="127029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ka-GE" sz="3200">
                <a:solidFill>
                  <a:schemeClr val="tx1"/>
                </a:solidFill>
              </a:defRPr>
            </a:pPr>
            <a:endParaRPr lang="en-US"/>
          </a:p>
        </c:txPr>
        <c:crossAx val="127030784"/>
        <c:crosses val="autoZero"/>
        <c:auto val="1"/>
        <c:lblAlgn val="ctr"/>
        <c:lblOffset val="100"/>
      </c:catAx>
      <c:valAx>
        <c:axId val="127030784"/>
        <c:scaling>
          <c:orientation val="minMax"/>
        </c:scaling>
        <c:delete val="1"/>
        <c:axPos val="l"/>
        <c:numFmt formatCode="General" sourceLinked="1"/>
        <c:tickLblPos val="nextTo"/>
        <c:crossAx val="127029248"/>
        <c:crosses val="autoZero"/>
        <c:crossBetween val="between"/>
      </c:valAx>
    </c:plotArea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3888888888888966E-2"/>
          <c:y val="0.33190819897512958"/>
          <c:w val="0.94907407407407762"/>
          <c:h val="0.4046099091982439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თავდაცვის სამინისტრო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13425925925925927"/>
                  <c:y val="-5.9523809523809451E-2"/>
                </c:manualLayout>
              </c:layout>
              <c:tx>
                <c:rich>
                  <a:bodyPr/>
                  <a:lstStyle/>
                  <a:p>
                    <a:pPr>
                      <a:defRPr lang="ka-GE" sz="1600" b="0">
                        <a:solidFill>
                          <a:srgbClr val="002060"/>
                        </a:solidFill>
                      </a:defRPr>
                    </a:pPr>
                    <a:r>
                      <a:rPr lang="ka-GE" sz="1600" b="0">
                        <a:solidFill>
                          <a:srgbClr val="002060"/>
                        </a:solidFill>
                      </a:rPr>
                      <a:t>ყველაზე</a:t>
                    </a:r>
                    <a:r>
                      <a:rPr lang="ka-GE" sz="1600" b="0" baseline="0">
                        <a:solidFill>
                          <a:srgbClr val="002060"/>
                        </a:solidFill>
                      </a:rPr>
                      <a:t> დახურული</a:t>
                    </a:r>
                    <a:endParaRPr lang="en-US" sz="1600" b="0">
                      <a:solidFill>
                        <a:srgbClr val="0070C0"/>
                      </a:solidFill>
                    </a:endParaRPr>
                  </a:p>
                </c:rich>
              </c:tx>
              <c:spPr/>
              <c:dLblPos val="r"/>
            </c:dLbl>
            <c:dLbl>
              <c:idx val="1"/>
              <c:layout>
                <c:manualLayout>
                  <c:x val="-3.9351851851851853E-2"/>
                  <c:y val="-4.365079365079370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666666666666664E-2"/>
                  <c:y val="-3.96825396825396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0"/>
                  <c:y val="2.380952380952381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lang="ka-GE" sz="2000" b="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Sheet1!$B$2:$B$5</c:f>
              <c:numCache>
                <c:formatCode>0.00%</c:formatCode>
                <c:ptCount val="4"/>
                <c:pt idx="0" formatCode="General">
                  <c:v>0</c:v>
                </c:pt>
                <c:pt idx="1">
                  <c:v>0.87700000000000033</c:v>
                </c:pt>
                <c:pt idx="2">
                  <c:v>0.85100000000000031</c:v>
                </c:pt>
                <c:pt idx="3">
                  <c:v>0.76700000000000035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ენერგეტიკისა და წყალმომარაგების მარეგულირებელი ეროვნული  კომისია</c:v>
                </c:pt>
              </c:strCache>
            </c:strRef>
          </c:tx>
          <c:spPr>
            <a:ln>
              <a:solidFill>
                <a:srgbClr val="E7A1A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0.12731481481481483"/>
                  <c:y val="-5.5555555555555455E-2"/>
                </c:manualLayout>
              </c:layout>
              <c:tx>
                <c:rich>
                  <a:bodyPr/>
                  <a:lstStyle/>
                  <a:p>
                    <a:pPr>
                      <a:defRPr lang="en-US" sz="1600" b="1" i="0" u="none" strike="noStrike" baseline="0">
                        <a:solidFill>
                          <a:srgbClr val="FF818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ka-GE" sz="1600" b="1" i="0" strike="noStrike">
                        <a:solidFill>
                          <a:srgbClr val="FF8181"/>
                        </a:solidFill>
                        <a:latin typeface="+mn-lt"/>
                        <a:ea typeface="+mn-lt"/>
                        <a:cs typeface="+mn-lt"/>
                      </a:rPr>
                      <a:t>ყველაზე </a:t>
                    </a:r>
                  </a:p>
                  <a:p>
                    <a:pPr>
                      <a:defRPr lang="en-US" sz="1600" b="1" i="0" u="none" strike="noStrike" baseline="0">
                        <a:solidFill>
                          <a:srgbClr val="FF818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ka-GE" sz="1600" b="1" i="0" strike="noStrike">
                        <a:solidFill>
                          <a:srgbClr val="FF8181"/>
                        </a:solidFill>
                        <a:latin typeface="+mn-lt"/>
                        <a:ea typeface="+mn-lt"/>
                        <a:cs typeface="+mn-lt"/>
                      </a:rPr>
                      <a:t>დახურული</a:t>
                    </a:r>
                    <a:endParaRPr lang="ka-GE" sz="1600" b="0" i="0" strike="noStrike">
                      <a:solidFill>
                        <a:srgbClr val="FF8181"/>
                      </a:solidFill>
                      <a:latin typeface="+mn-lt"/>
                      <a:ea typeface="+mn-lt"/>
                      <a:cs typeface="+mn-lt"/>
                    </a:endParaRPr>
                  </a:p>
                </c:rich>
              </c:tx>
              <c:spPr/>
              <c:dLblPos val="r"/>
            </c:dLbl>
            <c:dLbl>
              <c:idx val="2"/>
              <c:layout>
                <c:manualLayout>
                  <c:x val="-1.3888888888888966E-2"/>
                  <c:y val="3.1746031746031744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3148148148148147E-3"/>
                  <c:y val="-3.571428571428571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lang="ka-GE" sz="2400" b="1">
                    <a:solidFill>
                      <a:srgbClr val="FF818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1">
                  <c:v>0</c:v>
                </c:pt>
                <c:pt idx="2" formatCode="0.00%">
                  <c:v>0.36100000000000021</c:v>
                </c:pt>
                <c:pt idx="3" formatCode="0.00%">
                  <c:v>0.97200000000000031</c:v>
                </c:pt>
              </c:numCache>
            </c:numRef>
          </c:val>
        </c:ser>
        <c:dLbls/>
        <c:marker val="1"/>
        <c:axId val="127615360"/>
        <c:axId val="127616896"/>
      </c:lineChart>
      <c:catAx>
        <c:axId val="1276153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ka-GE" sz="2400" b="1">
                <a:solidFill>
                  <a:srgbClr val="002060"/>
                </a:solidFill>
              </a:defRPr>
            </a:pPr>
            <a:endParaRPr lang="en-US"/>
          </a:p>
        </c:txPr>
        <c:crossAx val="127616896"/>
        <c:crosses val="autoZero"/>
        <c:auto val="1"/>
        <c:lblAlgn val="ctr"/>
        <c:lblOffset val="100"/>
      </c:catAx>
      <c:valAx>
        <c:axId val="127616896"/>
        <c:scaling>
          <c:orientation val="minMax"/>
        </c:scaling>
        <c:delete val="1"/>
        <c:axPos val="l"/>
        <c:numFmt formatCode="General" sourceLinked="1"/>
        <c:tickLblPos val="nextTo"/>
        <c:crossAx val="12761536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lang="ka-GE" sz="1600">
                <a:solidFill>
                  <a:srgbClr val="FF818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2.7860163312919222E-2"/>
          <c:w val="0.95701754385964899"/>
          <c:h val="0.27304389034703996"/>
        </c:manualLayout>
      </c:layout>
      <c:txPr>
        <a:bodyPr/>
        <a:lstStyle/>
        <a:p>
          <a:pPr>
            <a:defRPr lang="ka-GE" sz="1600">
              <a:solidFill>
                <a:srgbClr val="0070C0"/>
              </a:solidFill>
            </a:defRPr>
          </a:pPr>
          <a:endParaRPr lang="en-US"/>
        </a:p>
      </c:txPr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40741995059989E-2"/>
          <c:y val="6.3662217169445812E-2"/>
          <c:w val="0.93518518518518523"/>
          <c:h val="0.7197480495068082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</c:spPr>
          <c:dLbls>
            <c:dLbl>
              <c:idx val="3"/>
              <c:layout/>
              <c:tx>
                <c:rich>
                  <a:bodyPr/>
                  <a:lstStyle/>
                  <a:p>
                    <a:pPr>
                      <a:defRPr lang="en-US" sz="1573" b="0" i="0" u="none" strike="noStrike" baseline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1887" b="1" i="0" strike="noStrike">
                        <a:solidFill>
                          <a:srgbClr val="002060"/>
                        </a:solidFill>
                        <a:latin typeface="Calibri"/>
                      </a:rPr>
                      <a:t>5</a:t>
                    </a:r>
                    <a:r>
                      <a:rPr lang="en-US" sz="1887" b="1" i="0" strike="noStrike">
                        <a:solidFill>
                          <a:srgbClr val="002060"/>
                        </a:solidFill>
                        <a:latin typeface="+mn-lt"/>
                        <a:ea typeface="+mn-lt"/>
                        <a:cs typeface="+mn-lt"/>
                      </a:rPr>
                      <a:t>9</a:t>
                    </a:r>
                    <a:endParaRPr lang="en-US" sz="1887" b="1" i="0" strike="noStrike">
                      <a:solidFill>
                        <a:srgbClr val="0070C0"/>
                      </a:solidFill>
                      <a:latin typeface="+mn-lt"/>
                      <a:ea typeface="+mn-lt"/>
                      <a:cs typeface="+mn-lt"/>
                    </a:endParaRPr>
                  </a:p>
                </c:rich>
              </c:tx>
              <c:spPr/>
            </c:dLbl>
            <c:txPr>
              <a:bodyPr/>
              <a:lstStyle/>
              <a:p>
                <a:pPr>
                  <a:defRPr lang="ka-GE" sz="1887" b="1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25</c:v>
                </c:pt>
                <c:pt idx="2">
                  <c:v>41</c:v>
                </c:pt>
                <c:pt idx="3">
                  <c:v>58</c:v>
                </c:pt>
              </c:numCache>
            </c:numRef>
          </c:val>
        </c:ser>
        <c:dLbls/>
        <c:axId val="127650432"/>
        <c:axId val="127734144"/>
      </c:barChart>
      <c:catAx>
        <c:axId val="127650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ka-GE" sz="2400">
                <a:solidFill>
                  <a:srgbClr val="002060"/>
                </a:solidFill>
              </a:defRPr>
            </a:pPr>
            <a:endParaRPr lang="en-US"/>
          </a:p>
        </c:txPr>
        <c:crossAx val="127734144"/>
        <c:crosses val="autoZero"/>
        <c:auto val="1"/>
        <c:lblAlgn val="ctr"/>
        <c:lblOffset val="100"/>
      </c:catAx>
      <c:valAx>
        <c:axId val="127734144"/>
        <c:scaling>
          <c:orientation val="minMax"/>
        </c:scaling>
        <c:delete val="1"/>
        <c:axPos val="l"/>
        <c:numFmt formatCode="General" sourceLinked="1"/>
        <c:tickLblPos val="nextTo"/>
        <c:crossAx val="127650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453B5-C264-4F98-AC31-1DABFCAC11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CBF701-40FB-472B-9E0E-CD74C8D3031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ka-GE" sz="2000" b="1" dirty="0" smtClean="0"/>
            <a:t>        </a:t>
          </a:r>
          <a:r>
            <a:rPr lang="ka-GE" sz="2800" b="1" dirty="0" smtClean="0"/>
            <a:t>2012</a:t>
          </a:r>
          <a:endParaRPr lang="en-US" sz="2800" b="1" dirty="0"/>
        </a:p>
      </dgm:t>
    </dgm:pt>
    <dgm:pt modelId="{3E4CC090-58AB-433D-931D-E2BD2D54C7CE}" type="parTrans" cxnId="{B189F564-43A2-4B20-8682-7BFD93AA037C}">
      <dgm:prSet/>
      <dgm:spPr/>
      <dgm:t>
        <a:bodyPr/>
        <a:lstStyle/>
        <a:p>
          <a:endParaRPr lang="en-US"/>
        </a:p>
      </dgm:t>
    </dgm:pt>
    <dgm:pt modelId="{C5AED9EC-7F77-47B8-8811-D7CC24636315}" type="sibTrans" cxnId="{B189F564-43A2-4B20-8682-7BFD93AA037C}">
      <dgm:prSet/>
      <dgm:spPr/>
      <dgm:t>
        <a:bodyPr/>
        <a:lstStyle/>
        <a:p>
          <a:endParaRPr lang="en-US"/>
        </a:p>
      </dgm:t>
    </dgm:pt>
    <dgm:pt modelId="{79F33B06-30EA-44B8-8FD0-B8CE3FF9D6B8}">
      <dgm:prSet phldrT="[Text]"/>
      <dgm:spPr/>
      <dgm:t>
        <a:bodyPr/>
        <a:lstStyle/>
        <a:p>
          <a:r>
            <a:rPr lang="ka-GE" b="1" dirty="0">
              <a:solidFill>
                <a:srgbClr val="0070C0"/>
              </a:solidFill>
            </a:rPr>
            <a:t>საქართველოს თავდაცვის სამინისტრო</a:t>
          </a:r>
          <a:endParaRPr lang="en-US" b="1" dirty="0">
            <a:solidFill>
              <a:srgbClr val="0070C0"/>
            </a:solidFill>
          </a:endParaRPr>
        </a:p>
      </dgm:t>
    </dgm:pt>
    <dgm:pt modelId="{43276E6A-880A-471A-9559-D506B62A2054}" type="parTrans" cxnId="{81748E96-5770-496D-8A8E-277289FB6CC5}">
      <dgm:prSet/>
      <dgm:spPr/>
      <dgm:t>
        <a:bodyPr/>
        <a:lstStyle/>
        <a:p>
          <a:endParaRPr lang="en-US"/>
        </a:p>
      </dgm:t>
    </dgm:pt>
    <dgm:pt modelId="{2838FE6D-BD1D-415F-B18B-961B00C02358}" type="sibTrans" cxnId="{81748E96-5770-496D-8A8E-277289FB6CC5}">
      <dgm:prSet/>
      <dgm:spPr/>
      <dgm:t>
        <a:bodyPr/>
        <a:lstStyle/>
        <a:p>
          <a:endParaRPr lang="en-US"/>
        </a:p>
      </dgm:t>
    </dgm:pt>
    <dgm:pt modelId="{BA38F3BB-829C-45BD-8563-50684E39E8A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ka-GE" sz="2000" b="1" dirty="0" smtClean="0"/>
            <a:t>        </a:t>
          </a:r>
          <a:r>
            <a:rPr lang="ka-GE" sz="2800" b="1" dirty="0" smtClean="0"/>
            <a:t>2013</a:t>
          </a:r>
          <a:endParaRPr lang="en-US" sz="2800" b="1" dirty="0"/>
        </a:p>
      </dgm:t>
    </dgm:pt>
    <dgm:pt modelId="{491838F1-4620-42EF-880F-52D3FAB47B80}" type="parTrans" cxnId="{6FBE94B5-972D-437E-946C-3FEFED2FCE2C}">
      <dgm:prSet/>
      <dgm:spPr/>
      <dgm:t>
        <a:bodyPr/>
        <a:lstStyle/>
        <a:p>
          <a:endParaRPr lang="en-US"/>
        </a:p>
      </dgm:t>
    </dgm:pt>
    <dgm:pt modelId="{9D5EB327-1FB0-4F94-8B47-63C87E1A61DC}" type="sibTrans" cxnId="{6FBE94B5-972D-437E-946C-3FEFED2FCE2C}">
      <dgm:prSet/>
      <dgm:spPr/>
      <dgm:t>
        <a:bodyPr/>
        <a:lstStyle/>
        <a:p>
          <a:endParaRPr lang="en-US"/>
        </a:p>
      </dgm:t>
    </dgm:pt>
    <dgm:pt modelId="{7C1AE971-00A0-4337-8ADE-DD64C48DE8DF}">
      <dgm:prSet phldrT="[Text]"/>
      <dgm:spPr/>
      <dgm:t>
        <a:bodyPr/>
        <a:lstStyle/>
        <a:p>
          <a:r>
            <a:rPr lang="ka-GE" b="1" dirty="0">
              <a:solidFill>
                <a:srgbClr val="0070C0"/>
              </a:solidFill>
            </a:rPr>
            <a:t>ენერგეტიკისა და წყალმომარაგების მარეგულირებელი  ეროვნული კომისია</a:t>
          </a:r>
          <a:endParaRPr lang="en-US" b="1" dirty="0">
            <a:solidFill>
              <a:srgbClr val="0070C0"/>
            </a:solidFill>
          </a:endParaRPr>
        </a:p>
      </dgm:t>
    </dgm:pt>
    <dgm:pt modelId="{7A4307D4-25F7-4540-A171-63CF488A1972}" type="parTrans" cxnId="{1BA90873-B8CB-40CB-AB91-748D76C37BA2}">
      <dgm:prSet/>
      <dgm:spPr/>
      <dgm:t>
        <a:bodyPr/>
        <a:lstStyle/>
        <a:p>
          <a:endParaRPr lang="en-US"/>
        </a:p>
      </dgm:t>
    </dgm:pt>
    <dgm:pt modelId="{15C7D7CA-50EF-402B-9878-33CF6CBB8E03}" type="sibTrans" cxnId="{1BA90873-B8CB-40CB-AB91-748D76C37BA2}">
      <dgm:prSet/>
      <dgm:spPr/>
      <dgm:t>
        <a:bodyPr/>
        <a:lstStyle/>
        <a:p>
          <a:endParaRPr lang="en-US"/>
        </a:p>
      </dgm:t>
    </dgm:pt>
    <dgm:pt modelId="{E81E891C-24B7-4337-9C18-8B7B0A0918DC}">
      <dgm:prSet/>
      <dgm:spPr/>
      <dgm:t>
        <a:bodyPr/>
        <a:lstStyle/>
        <a:p>
          <a:r>
            <a:rPr lang="ka-GE" b="1" dirty="0">
              <a:solidFill>
                <a:srgbClr val="0070C0"/>
              </a:solidFill>
            </a:rPr>
            <a:t>სასჯელაღსრულების დეპარტამენტი</a:t>
          </a:r>
          <a:endParaRPr lang="en-US" b="1" dirty="0">
            <a:solidFill>
              <a:srgbClr val="0070C0"/>
            </a:solidFill>
          </a:endParaRPr>
        </a:p>
      </dgm:t>
    </dgm:pt>
    <dgm:pt modelId="{7E75590F-4EEB-4E60-A5B7-166E83860DD9}" type="parTrans" cxnId="{FAEB2B2E-2764-4682-BC62-88418BAA594A}">
      <dgm:prSet/>
      <dgm:spPr/>
      <dgm:t>
        <a:bodyPr/>
        <a:lstStyle/>
        <a:p>
          <a:endParaRPr lang="en-US"/>
        </a:p>
      </dgm:t>
    </dgm:pt>
    <dgm:pt modelId="{4352D175-9C3E-4ECA-849D-5AFA32246A15}" type="sibTrans" cxnId="{FAEB2B2E-2764-4682-BC62-88418BAA594A}">
      <dgm:prSet/>
      <dgm:spPr/>
      <dgm:t>
        <a:bodyPr/>
        <a:lstStyle/>
        <a:p>
          <a:endParaRPr lang="en-US"/>
        </a:p>
      </dgm:t>
    </dgm:pt>
    <dgm:pt modelId="{9719EC8A-E0C1-44E1-BDF9-5ABFDC4AD8F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ka-GE" sz="2000" b="1" dirty="0" smtClean="0"/>
            <a:t>        </a:t>
          </a:r>
          <a:r>
            <a:rPr lang="ka-GE" sz="2800" b="1" dirty="0" smtClean="0"/>
            <a:t>2014</a:t>
          </a:r>
          <a:endParaRPr lang="en-US" sz="2800" b="1" dirty="0"/>
        </a:p>
      </dgm:t>
    </dgm:pt>
    <dgm:pt modelId="{09775CDF-3CF8-4A96-84AF-75526D66B863}" type="parTrans" cxnId="{4F92D82E-28EE-4580-888D-A42D2804B810}">
      <dgm:prSet/>
      <dgm:spPr/>
      <dgm:t>
        <a:bodyPr/>
        <a:lstStyle/>
        <a:p>
          <a:endParaRPr lang="en-US"/>
        </a:p>
      </dgm:t>
    </dgm:pt>
    <dgm:pt modelId="{22A3D4C3-CB53-42D4-A211-65DF90C2E286}" type="sibTrans" cxnId="{4F92D82E-28EE-4580-888D-A42D2804B810}">
      <dgm:prSet/>
      <dgm:spPr/>
      <dgm:t>
        <a:bodyPr/>
        <a:lstStyle/>
        <a:p>
          <a:endParaRPr lang="en-US"/>
        </a:p>
      </dgm:t>
    </dgm:pt>
    <dgm:pt modelId="{070A0FCB-0E47-4CB6-8159-8BDFD185115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ka-GE" b="1" dirty="0"/>
            <a:t>ყველაზე დახურული საჯარო დაწესებულებები პროექტების მიხედვით</a:t>
          </a:r>
          <a:endParaRPr lang="en-US" b="1" dirty="0"/>
        </a:p>
      </dgm:t>
    </dgm:pt>
    <dgm:pt modelId="{51EF62FF-2D97-45DA-AF05-8B18638B3A47}" type="parTrans" cxnId="{DCE4BA2E-32B0-43F3-95C3-73C77454F926}">
      <dgm:prSet/>
      <dgm:spPr/>
      <dgm:t>
        <a:bodyPr/>
        <a:lstStyle/>
        <a:p>
          <a:endParaRPr lang="en-US"/>
        </a:p>
      </dgm:t>
    </dgm:pt>
    <dgm:pt modelId="{E5A8C880-E6B7-4930-B69A-90E59AF7F492}" type="sibTrans" cxnId="{DCE4BA2E-32B0-43F3-95C3-73C77454F926}">
      <dgm:prSet/>
      <dgm:spPr/>
      <dgm:t>
        <a:bodyPr/>
        <a:lstStyle/>
        <a:p>
          <a:endParaRPr lang="en-US"/>
        </a:p>
      </dgm:t>
    </dgm:pt>
    <dgm:pt modelId="{CDAFE4FD-C3FC-490F-B076-92E33F16D630}" type="pres">
      <dgm:prSet presAssocID="{B9F453B5-C264-4F98-AC31-1DABFCAC119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FC6C18-523B-4315-9DBE-1C40956BB1CD}" type="pres">
      <dgm:prSet presAssocID="{070A0FCB-0E47-4CB6-8159-8BDFD1851156}" presName="linNode" presStyleCnt="0"/>
      <dgm:spPr/>
    </dgm:pt>
    <dgm:pt modelId="{8901C686-1A32-43F5-A302-56943F01017B}" type="pres">
      <dgm:prSet presAssocID="{070A0FCB-0E47-4CB6-8159-8BDFD1851156}" presName="parentText" presStyleLbl="node1" presStyleIdx="0" presStyleCnt="4" custScaleX="2771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5A08D5-0DF3-4B7C-AB61-429BED07ECA7}" type="pres">
      <dgm:prSet presAssocID="{E5A8C880-E6B7-4930-B69A-90E59AF7F492}" presName="sp" presStyleCnt="0"/>
      <dgm:spPr/>
    </dgm:pt>
    <dgm:pt modelId="{75BCBBDC-E682-424E-A695-2AF23EF00078}" type="pres">
      <dgm:prSet presAssocID="{C7CBF701-40FB-472B-9E0E-CD74C8D30313}" presName="linNode" presStyleCnt="0"/>
      <dgm:spPr/>
    </dgm:pt>
    <dgm:pt modelId="{BE54E6E2-7B06-4A79-A993-7CFA55718E32}" type="pres">
      <dgm:prSet presAssocID="{C7CBF701-40FB-472B-9E0E-CD74C8D30313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D53887-CF39-431A-95EE-D8F2891180D9}" type="pres">
      <dgm:prSet presAssocID="{C7CBF701-40FB-472B-9E0E-CD74C8D3031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B95D4-5631-4A1D-98D9-6B9AFB22AE41}" type="pres">
      <dgm:prSet presAssocID="{C5AED9EC-7F77-47B8-8811-D7CC24636315}" presName="sp" presStyleCnt="0"/>
      <dgm:spPr/>
    </dgm:pt>
    <dgm:pt modelId="{D7D847B3-47DD-4EF9-A4F7-ABC406A922AB}" type="pres">
      <dgm:prSet presAssocID="{BA38F3BB-829C-45BD-8563-50684E39E8AA}" presName="linNode" presStyleCnt="0"/>
      <dgm:spPr/>
    </dgm:pt>
    <dgm:pt modelId="{6E611BED-711D-4421-B0CB-D9DADDBE78A3}" type="pres">
      <dgm:prSet presAssocID="{BA38F3BB-829C-45BD-8563-50684E39E8A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A0DEF3-C193-447C-B0A7-4F80461053E5}" type="pres">
      <dgm:prSet presAssocID="{BA38F3BB-829C-45BD-8563-50684E39E8A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B4DFA-AD80-418B-8380-BD283323F7E4}" type="pres">
      <dgm:prSet presAssocID="{9D5EB327-1FB0-4F94-8B47-63C87E1A61DC}" presName="sp" presStyleCnt="0"/>
      <dgm:spPr/>
    </dgm:pt>
    <dgm:pt modelId="{64018BA1-C38D-46D0-B64D-8E934B1B0A1D}" type="pres">
      <dgm:prSet presAssocID="{9719EC8A-E0C1-44E1-BDF9-5ABFDC4AD8FC}" presName="linNode" presStyleCnt="0"/>
      <dgm:spPr/>
    </dgm:pt>
    <dgm:pt modelId="{E949E173-3D03-4BB7-B67B-71A7B074B060}" type="pres">
      <dgm:prSet presAssocID="{9719EC8A-E0C1-44E1-BDF9-5ABFDC4AD8F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C4B16-4E97-4454-AF66-D49B3B092755}" type="pres">
      <dgm:prSet presAssocID="{9719EC8A-E0C1-44E1-BDF9-5ABFDC4AD8F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A78716-7981-45C5-B6B0-298309A08B74}" type="presOf" srcId="{79F33B06-30EA-44B8-8FD0-B8CE3FF9D6B8}" destId="{7DD53887-CF39-431A-95EE-D8F2891180D9}" srcOrd="0" destOrd="0" presId="urn:microsoft.com/office/officeart/2005/8/layout/vList5"/>
    <dgm:cxn modelId="{6FBE94B5-972D-437E-946C-3FEFED2FCE2C}" srcId="{B9F453B5-C264-4F98-AC31-1DABFCAC1197}" destId="{BA38F3BB-829C-45BD-8563-50684E39E8AA}" srcOrd="2" destOrd="0" parTransId="{491838F1-4620-42EF-880F-52D3FAB47B80}" sibTransId="{9D5EB327-1FB0-4F94-8B47-63C87E1A61DC}"/>
    <dgm:cxn modelId="{3673E456-5BCC-4EC7-8099-8DCEAAFDD549}" type="presOf" srcId="{7C1AE971-00A0-4337-8ADE-DD64C48DE8DF}" destId="{71A0DEF3-C193-447C-B0A7-4F80461053E5}" srcOrd="0" destOrd="0" presId="urn:microsoft.com/office/officeart/2005/8/layout/vList5"/>
    <dgm:cxn modelId="{FAEB2B2E-2764-4682-BC62-88418BAA594A}" srcId="{9719EC8A-E0C1-44E1-BDF9-5ABFDC4AD8FC}" destId="{E81E891C-24B7-4337-9C18-8B7B0A0918DC}" srcOrd="0" destOrd="0" parTransId="{7E75590F-4EEB-4E60-A5B7-166E83860DD9}" sibTransId="{4352D175-9C3E-4ECA-849D-5AFA32246A15}"/>
    <dgm:cxn modelId="{4DC848A3-0052-450D-89B5-DBD644B2DF27}" type="presOf" srcId="{9719EC8A-E0C1-44E1-BDF9-5ABFDC4AD8FC}" destId="{E949E173-3D03-4BB7-B67B-71A7B074B060}" srcOrd="0" destOrd="0" presId="urn:microsoft.com/office/officeart/2005/8/layout/vList5"/>
    <dgm:cxn modelId="{B189F564-43A2-4B20-8682-7BFD93AA037C}" srcId="{B9F453B5-C264-4F98-AC31-1DABFCAC1197}" destId="{C7CBF701-40FB-472B-9E0E-CD74C8D30313}" srcOrd="1" destOrd="0" parTransId="{3E4CC090-58AB-433D-931D-E2BD2D54C7CE}" sibTransId="{C5AED9EC-7F77-47B8-8811-D7CC24636315}"/>
    <dgm:cxn modelId="{DCE4BA2E-32B0-43F3-95C3-73C77454F926}" srcId="{B9F453B5-C264-4F98-AC31-1DABFCAC1197}" destId="{070A0FCB-0E47-4CB6-8159-8BDFD1851156}" srcOrd="0" destOrd="0" parTransId="{51EF62FF-2D97-45DA-AF05-8B18638B3A47}" sibTransId="{E5A8C880-E6B7-4930-B69A-90E59AF7F492}"/>
    <dgm:cxn modelId="{1BA90873-B8CB-40CB-AB91-748D76C37BA2}" srcId="{BA38F3BB-829C-45BD-8563-50684E39E8AA}" destId="{7C1AE971-00A0-4337-8ADE-DD64C48DE8DF}" srcOrd="0" destOrd="0" parTransId="{7A4307D4-25F7-4540-A171-63CF488A1972}" sibTransId="{15C7D7CA-50EF-402B-9878-33CF6CBB8E03}"/>
    <dgm:cxn modelId="{81748E96-5770-496D-8A8E-277289FB6CC5}" srcId="{C7CBF701-40FB-472B-9E0E-CD74C8D30313}" destId="{79F33B06-30EA-44B8-8FD0-B8CE3FF9D6B8}" srcOrd="0" destOrd="0" parTransId="{43276E6A-880A-471A-9559-D506B62A2054}" sibTransId="{2838FE6D-BD1D-415F-B18B-961B00C02358}"/>
    <dgm:cxn modelId="{12717FA7-3C7A-4C2F-801A-31FBB6699DA9}" type="presOf" srcId="{E81E891C-24B7-4337-9C18-8B7B0A0918DC}" destId="{868C4B16-4E97-4454-AF66-D49B3B092755}" srcOrd="0" destOrd="0" presId="urn:microsoft.com/office/officeart/2005/8/layout/vList5"/>
    <dgm:cxn modelId="{D6FEC8C8-3982-4A33-96AA-F6B2FF27A3CA}" type="presOf" srcId="{070A0FCB-0E47-4CB6-8159-8BDFD1851156}" destId="{8901C686-1A32-43F5-A302-56943F01017B}" srcOrd="0" destOrd="0" presId="urn:microsoft.com/office/officeart/2005/8/layout/vList5"/>
    <dgm:cxn modelId="{F3DE0226-1C5F-4197-9149-819250E8B45C}" type="presOf" srcId="{BA38F3BB-829C-45BD-8563-50684E39E8AA}" destId="{6E611BED-711D-4421-B0CB-D9DADDBE78A3}" srcOrd="0" destOrd="0" presId="urn:microsoft.com/office/officeart/2005/8/layout/vList5"/>
    <dgm:cxn modelId="{7145DC96-EE8C-4507-BD08-0AB09A31D5F9}" type="presOf" srcId="{B9F453B5-C264-4F98-AC31-1DABFCAC1197}" destId="{CDAFE4FD-C3FC-490F-B076-92E33F16D630}" srcOrd="0" destOrd="0" presId="urn:microsoft.com/office/officeart/2005/8/layout/vList5"/>
    <dgm:cxn modelId="{4F92D82E-28EE-4580-888D-A42D2804B810}" srcId="{B9F453B5-C264-4F98-AC31-1DABFCAC1197}" destId="{9719EC8A-E0C1-44E1-BDF9-5ABFDC4AD8FC}" srcOrd="3" destOrd="0" parTransId="{09775CDF-3CF8-4A96-84AF-75526D66B863}" sibTransId="{22A3D4C3-CB53-42D4-A211-65DF90C2E286}"/>
    <dgm:cxn modelId="{3ECC8918-0945-4783-853B-5B7078AD28F9}" type="presOf" srcId="{C7CBF701-40FB-472B-9E0E-CD74C8D30313}" destId="{BE54E6E2-7B06-4A79-A993-7CFA55718E32}" srcOrd="0" destOrd="0" presId="urn:microsoft.com/office/officeart/2005/8/layout/vList5"/>
    <dgm:cxn modelId="{9C9CF8C5-4EB8-44C6-84A0-CB633BF79444}" type="presParOf" srcId="{CDAFE4FD-C3FC-490F-B076-92E33F16D630}" destId="{E8FC6C18-523B-4315-9DBE-1C40956BB1CD}" srcOrd="0" destOrd="0" presId="urn:microsoft.com/office/officeart/2005/8/layout/vList5"/>
    <dgm:cxn modelId="{FAE98C1D-56E0-48DC-BAFA-D86FC8BF7011}" type="presParOf" srcId="{E8FC6C18-523B-4315-9DBE-1C40956BB1CD}" destId="{8901C686-1A32-43F5-A302-56943F01017B}" srcOrd="0" destOrd="0" presId="urn:microsoft.com/office/officeart/2005/8/layout/vList5"/>
    <dgm:cxn modelId="{3A158241-2909-4FD1-8990-BA4F4DA23EB9}" type="presParOf" srcId="{CDAFE4FD-C3FC-490F-B076-92E33F16D630}" destId="{985A08D5-0DF3-4B7C-AB61-429BED07ECA7}" srcOrd="1" destOrd="0" presId="urn:microsoft.com/office/officeart/2005/8/layout/vList5"/>
    <dgm:cxn modelId="{F3836285-4D15-4E8A-BF32-D1B974140FF7}" type="presParOf" srcId="{CDAFE4FD-C3FC-490F-B076-92E33F16D630}" destId="{75BCBBDC-E682-424E-A695-2AF23EF00078}" srcOrd="2" destOrd="0" presId="urn:microsoft.com/office/officeart/2005/8/layout/vList5"/>
    <dgm:cxn modelId="{2577873C-EE91-498A-A03B-E4640CBBE4B5}" type="presParOf" srcId="{75BCBBDC-E682-424E-A695-2AF23EF00078}" destId="{BE54E6E2-7B06-4A79-A993-7CFA55718E32}" srcOrd="0" destOrd="0" presId="urn:microsoft.com/office/officeart/2005/8/layout/vList5"/>
    <dgm:cxn modelId="{5CA631B0-CC27-4B5A-AC6E-CC40AF9131EE}" type="presParOf" srcId="{75BCBBDC-E682-424E-A695-2AF23EF00078}" destId="{7DD53887-CF39-431A-95EE-D8F2891180D9}" srcOrd="1" destOrd="0" presId="urn:microsoft.com/office/officeart/2005/8/layout/vList5"/>
    <dgm:cxn modelId="{E407ED1C-1899-4E9E-B67F-BEC730B7B48C}" type="presParOf" srcId="{CDAFE4FD-C3FC-490F-B076-92E33F16D630}" destId="{384B95D4-5631-4A1D-98D9-6B9AFB22AE41}" srcOrd="3" destOrd="0" presId="urn:microsoft.com/office/officeart/2005/8/layout/vList5"/>
    <dgm:cxn modelId="{07DE8408-AA09-423E-A917-B9BC6A1B236A}" type="presParOf" srcId="{CDAFE4FD-C3FC-490F-B076-92E33F16D630}" destId="{D7D847B3-47DD-4EF9-A4F7-ABC406A922AB}" srcOrd="4" destOrd="0" presId="urn:microsoft.com/office/officeart/2005/8/layout/vList5"/>
    <dgm:cxn modelId="{3091C929-96F5-4C94-AAEE-4ACEDAC9754E}" type="presParOf" srcId="{D7D847B3-47DD-4EF9-A4F7-ABC406A922AB}" destId="{6E611BED-711D-4421-B0CB-D9DADDBE78A3}" srcOrd="0" destOrd="0" presId="urn:microsoft.com/office/officeart/2005/8/layout/vList5"/>
    <dgm:cxn modelId="{774DDE37-49D4-449F-910A-FF08CE0A57CE}" type="presParOf" srcId="{D7D847B3-47DD-4EF9-A4F7-ABC406A922AB}" destId="{71A0DEF3-C193-447C-B0A7-4F80461053E5}" srcOrd="1" destOrd="0" presId="urn:microsoft.com/office/officeart/2005/8/layout/vList5"/>
    <dgm:cxn modelId="{7EE763EA-4590-41A2-A5E2-E194F55834B4}" type="presParOf" srcId="{CDAFE4FD-C3FC-490F-B076-92E33F16D630}" destId="{2DBB4DFA-AD80-418B-8380-BD283323F7E4}" srcOrd="5" destOrd="0" presId="urn:microsoft.com/office/officeart/2005/8/layout/vList5"/>
    <dgm:cxn modelId="{FD691EC7-2DF7-4231-986F-8550324A2D1C}" type="presParOf" srcId="{CDAFE4FD-C3FC-490F-B076-92E33F16D630}" destId="{64018BA1-C38D-46D0-B64D-8E934B1B0A1D}" srcOrd="6" destOrd="0" presId="urn:microsoft.com/office/officeart/2005/8/layout/vList5"/>
    <dgm:cxn modelId="{53936316-4376-4EE3-8269-628BF38D8CC7}" type="presParOf" srcId="{64018BA1-C38D-46D0-B64D-8E934B1B0A1D}" destId="{E949E173-3D03-4BB7-B67B-71A7B074B060}" srcOrd="0" destOrd="0" presId="urn:microsoft.com/office/officeart/2005/8/layout/vList5"/>
    <dgm:cxn modelId="{B9F56DA1-9571-4E1F-B893-B7BC9DC4791F}" type="presParOf" srcId="{64018BA1-C38D-46D0-B64D-8E934B1B0A1D}" destId="{868C4B16-4E97-4454-AF66-D49B3B0927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1C686-1A32-43F5-A302-56943F01017B}">
      <dsp:nvSpPr>
        <dsp:cNvPr id="0" name=""/>
        <dsp:cNvSpPr/>
      </dsp:nvSpPr>
      <dsp:spPr>
        <a:xfrm>
          <a:off x="0" y="2574"/>
          <a:ext cx="7982167" cy="1238165"/>
        </a:xfrm>
        <a:prstGeom prst="round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/>
            <a:t>ყველაზე დახურული საჯარო დაწესებულებები პროექტების მიხედვით</a:t>
          </a:r>
          <a:endParaRPr lang="en-US" sz="2800" b="1" kern="1200" dirty="0"/>
        </a:p>
      </dsp:txBody>
      <dsp:txXfrm>
        <a:off x="60442" y="63016"/>
        <a:ext cx="7861283" cy="1117281"/>
      </dsp:txXfrm>
    </dsp:sp>
    <dsp:sp modelId="{7DD53887-CF39-431A-95EE-D8F2891180D9}">
      <dsp:nvSpPr>
        <dsp:cNvPr id="0" name=""/>
        <dsp:cNvSpPr/>
      </dsp:nvSpPr>
      <dsp:spPr>
        <a:xfrm rot="5400000">
          <a:off x="4945451" y="-638606"/>
          <a:ext cx="990532" cy="51206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b="1" kern="1200" dirty="0">
              <a:solidFill>
                <a:srgbClr val="0070C0"/>
              </a:solidFill>
            </a:rPr>
            <a:t>საქართველოს თავდაცვის სამინისტრო</a:t>
          </a:r>
          <a:endParaRPr lang="en-US" sz="2000" b="1" kern="1200" dirty="0">
            <a:solidFill>
              <a:srgbClr val="0070C0"/>
            </a:solidFill>
          </a:endParaRPr>
        </a:p>
      </dsp:txBody>
      <dsp:txXfrm rot="-5400000">
        <a:off x="2880380" y="1474819"/>
        <a:ext cx="5072321" cy="893824"/>
      </dsp:txXfrm>
    </dsp:sp>
    <dsp:sp modelId="{BE54E6E2-7B06-4A79-A993-7CFA55718E32}">
      <dsp:nvSpPr>
        <dsp:cNvPr id="0" name=""/>
        <dsp:cNvSpPr/>
      </dsp:nvSpPr>
      <dsp:spPr>
        <a:xfrm>
          <a:off x="0" y="1302648"/>
          <a:ext cx="2880380" cy="1238165"/>
        </a:xfrm>
        <a:prstGeom prst="round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        </a:t>
          </a:r>
          <a:r>
            <a:rPr lang="ka-GE" sz="2800" b="1" kern="1200" dirty="0" smtClean="0"/>
            <a:t>2012</a:t>
          </a:r>
          <a:endParaRPr lang="en-US" sz="2800" b="1" kern="1200" dirty="0"/>
        </a:p>
      </dsp:txBody>
      <dsp:txXfrm>
        <a:off x="60442" y="1363090"/>
        <a:ext cx="2759496" cy="1117281"/>
      </dsp:txXfrm>
    </dsp:sp>
    <dsp:sp modelId="{71A0DEF3-C193-447C-B0A7-4F80461053E5}">
      <dsp:nvSpPr>
        <dsp:cNvPr id="0" name=""/>
        <dsp:cNvSpPr/>
      </dsp:nvSpPr>
      <dsp:spPr>
        <a:xfrm rot="5400000">
          <a:off x="4945451" y="661467"/>
          <a:ext cx="990532" cy="51206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b="1" kern="1200" dirty="0">
              <a:solidFill>
                <a:srgbClr val="0070C0"/>
              </a:solidFill>
            </a:rPr>
            <a:t>ენერგეტიკისა და წყალმომარაგების მარეგულირებელი  ეროვნული კომისია</a:t>
          </a:r>
          <a:endParaRPr lang="en-US" sz="2000" b="1" kern="1200" dirty="0">
            <a:solidFill>
              <a:srgbClr val="0070C0"/>
            </a:solidFill>
          </a:endParaRPr>
        </a:p>
      </dsp:txBody>
      <dsp:txXfrm rot="-5400000">
        <a:off x="2880380" y="2774892"/>
        <a:ext cx="5072321" cy="893824"/>
      </dsp:txXfrm>
    </dsp:sp>
    <dsp:sp modelId="{6E611BED-711D-4421-B0CB-D9DADDBE78A3}">
      <dsp:nvSpPr>
        <dsp:cNvPr id="0" name=""/>
        <dsp:cNvSpPr/>
      </dsp:nvSpPr>
      <dsp:spPr>
        <a:xfrm>
          <a:off x="0" y="2602722"/>
          <a:ext cx="2880380" cy="1238165"/>
        </a:xfrm>
        <a:prstGeom prst="round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        </a:t>
          </a:r>
          <a:r>
            <a:rPr lang="ka-GE" sz="2800" b="1" kern="1200" dirty="0" smtClean="0"/>
            <a:t>2013</a:t>
          </a:r>
          <a:endParaRPr lang="en-US" sz="2800" b="1" kern="1200" dirty="0"/>
        </a:p>
      </dsp:txBody>
      <dsp:txXfrm>
        <a:off x="60442" y="2663164"/>
        <a:ext cx="2759496" cy="1117281"/>
      </dsp:txXfrm>
    </dsp:sp>
    <dsp:sp modelId="{868C4B16-4E97-4454-AF66-D49B3B092755}">
      <dsp:nvSpPr>
        <dsp:cNvPr id="0" name=""/>
        <dsp:cNvSpPr/>
      </dsp:nvSpPr>
      <dsp:spPr>
        <a:xfrm rot="5400000">
          <a:off x="4945451" y="1961540"/>
          <a:ext cx="990532" cy="51206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b="1" kern="1200" dirty="0">
              <a:solidFill>
                <a:srgbClr val="0070C0"/>
              </a:solidFill>
            </a:rPr>
            <a:t>სასჯელაღსრულების დეპარტამენტი</a:t>
          </a:r>
          <a:endParaRPr lang="en-US" sz="2000" b="1" kern="1200" dirty="0">
            <a:solidFill>
              <a:srgbClr val="0070C0"/>
            </a:solidFill>
          </a:endParaRPr>
        </a:p>
      </dsp:txBody>
      <dsp:txXfrm rot="-5400000">
        <a:off x="2880380" y="4074965"/>
        <a:ext cx="5072321" cy="893824"/>
      </dsp:txXfrm>
    </dsp:sp>
    <dsp:sp modelId="{E949E173-3D03-4BB7-B67B-71A7B074B060}">
      <dsp:nvSpPr>
        <dsp:cNvPr id="0" name=""/>
        <dsp:cNvSpPr/>
      </dsp:nvSpPr>
      <dsp:spPr>
        <a:xfrm>
          <a:off x="0" y="3902796"/>
          <a:ext cx="2880380" cy="1238165"/>
        </a:xfrm>
        <a:prstGeom prst="round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/>
            <a:t>        </a:t>
          </a:r>
          <a:r>
            <a:rPr lang="ka-GE" sz="2800" b="1" kern="1200" dirty="0" smtClean="0"/>
            <a:t>2014</a:t>
          </a:r>
          <a:endParaRPr lang="en-US" sz="2800" b="1" kern="1200" dirty="0"/>
        </a:p>
      </dsp:txBody>
      <dsp:txXfrm>
        <a:off x="60442" y="3963238"/>
        <a:ext cx="2759496" cy="1117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5928"/>
            <a:ext cx="8535354" cy="4972072"/>
          </a:xfrm>
        </p:spPr>
        <p:txBody>
          <a:bodyPr/>
          <a:lstStyle/>
          <a:p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www.opendata.ge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ka-GE" sz="3600" b="1" cap="small" dirty="0" smtClean="0">
                <a:solidFill>
                  <a:srgbClr val="002060"/>
                </a:solidFill>
              </a:rPr>
              <a:t>და </a:t>
            </a:r>
            <a:r>
              <a:rPr lang="ka-GE" sz="3600" b="1" dirty="0" smtClean="0">
                <a:solidFill>
                  <a:srgbClr val="002060"/>
                </a:solidFill>
              </a:rPr>
              <a:t>ინფორმაციის თავისუფლების განვითარება საქართველოში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ka-GE" sz="2400" b="1" dirty="0" smtClean="0">
                <a:solidFill>
                  <a:srgbClr val="002060"/>
                </a:solidFill>
              </a:rPr>
              <a:t>2010-2015 </a:t>
            </a:r>
            <a:r>
              <a:rPr lang="en-US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400" b="1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a-GE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ka-GE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გიორგი კლდიაშვილი</a:t>
            </a:r>
          </a:p>
        </p:txBody>
      </p:sp>
      <p:pic>
        <p:nvPicPr>
          <p:cNvPr id="1026" name="Picture 2" descr="1304782525_osgf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36903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77" descr="IDFI_LOGO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85728"/>
            <a:ext cx="2571768" cy="167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28596" y="500042"/>
          <a:ext cx="800105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37083319"/>
              </p:ext>
            </p:extLst>
          </p:nvPr>
        </p:nvGraphicFramePr>
        <p:xfrm>
          <a:off x="228600" y="1066800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13" y="7620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ka-GE" sz="2800" dirty="0" smtClean="0">
                <a:solidFill>
                  <a:srgbClr val="002060"/>
                </a:solidFill>
              </a:rPr>
              <a:t>ყველაზე დახურული უწყებების საჯარო ინფორმაციის ხელმისაწვდომობის ტენდენციები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02461825"/>
              </p:ext>
            </p:extLst>
          </p:nvPr>
        </p:nvGraphicFramePr>
        <p:xfrm>
          <a:off x="0" y="1371600"/>
          <a:ext cx="8858280" cy="4700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3076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2800" dirty="0" smtClean="0">
                <a:solidFill>
                  <a:srgbClr val="002060"/>
                </a:solidFill>
              </a:rPr>
              <a:t>საჯარო ინფორმაციის ხელმისაწვდომობისათვის დაჯილდოებული უწყებები პროექტების მიხედვით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40" y="1664471"/>
            <a:ext cx="8229600" cy="321471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ka-GE" b="1" dirty="0" smtClean="0">
                <a:solidFill>
                  <a:srgbClr val="002060"/>
                </a:solidFill>
              </a:rPr>
              <a:t>სახალხო დამცველის აპარატი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ctr"/>
            <a:r>
              <a:rPr lang="x-none" sz="2800" smtClean="0">
                <a:solidFill>
                  <a:srgbClr val="002060"/>
                </a:solidFill>
              </a:rPr>
              <a:t>2010-2015 წლების ყველაზე ღია და ანგარიშვალდებული საჯარო დაწესებულებები </a:t>
            </a:r>
            <a:r>
              <a:rPr lang="en-US" sz="3200" dirty="0" smtClean="0">
                <a:solidFill>
                  <a:srgbClr val="002060"/>
                </a:solidFill>
              </a:rPr>
              <a:t/>
            </a:r>
            <a:br>
              <a:rPr lang="en-US" sz="3200" dirty="0" smtClean="0">
                <a:solidFill>
                  <a:srgbClr val="002060"/>
                </a:solidFill>
              </a:rPr>
            </a:b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7" name="Picture 3" descr="C:\Users\Admin\Desktop\სახალხო დამცელი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785926"/>
            <a:ext cx="2895600" cy="1485900"/>
          </a:xfrm>
          <a:prstGeom prst="rect">
            <a:avLst/>
          </a:prstGeom>
          <a:noFill/>
        </p:spPr>
      </p:pic>
      <p:sp>
        <p:nvSpPr>
          <p:cNvPr id="8" name="Content Placeholder 1"/>
          <p:cNvSpPr txBox="1">
            <a:spLocks/>
          </p:cNvSpPr>
          <p:nvPr/>
        </p:nvSpPr>
        <p:spPr>
          <a:xfrm>
            <a:off x="762000" y="4495800"/>
            <a:ext cx="8229600" cy="164307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ka-GE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2010-2015 წლებში სულ გაიგზავნა 102 მოთხოვნა </a:t>
            </a:r>
            <a:r>
              <a:rPr kumimoji="0" lang="ka-G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ka-G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ka-G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ka-G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ka-GE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სრულყოფილი პასუხი 101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ka-GE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არასრულყოფილი პასუხი 1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ka-GE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ვადის დაცვა 102</a:t>
            </a:r>
            <a:r>
              <a:rPr kumimoji="0" lang="ka-GE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ka-GE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ka-GE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pPr lv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ka-GE" sz="2800" b="1" dirty="0" smtClean="0">
                <a:solidFill>
                  <a:srgbClr val="002060"/>
                </a:solidFill>
              </a:rPr>
              <a:t>დმანისის მუნიციპალიტეტის გამგეობა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943" y="304800"/>
            <a:ext cx="9067800" cy="1143000"/>
          </a:xfrm>
        </p:spPr>
        <p:txBody>
          <a:bodyPr>
            <a:noAutofit/>
          </a:bodyPr>
          <a:lstStyle/>
          <a:p>
            <a:pPr algn="ctr"/>
            <a:r>
              <a:rPr lang="x-none" sz="3200" smtClean="0">
                <a:solidFill>
                  <a:srgbClr val="002060"/>
                </a:solidFill>
              </a:rPr>
              <a:t>2010-2015 წლების ყველაზე ანგარიშვალდებული საჯარო დაწესებულებები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2051" name="Picture 3" descr="C:\Users\Admin\Desktop\dmani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714488"/>
            <a:ext cx="2071702" cy="1857388"/>
          </a:xfrm>
          <a:prstGeom prst="rect">
            <a:avLst/>
          </a:prstGeom>
          <a:noFill/>
        </p:spPr>
      </p:pic>
      <p:sp>
        <p:nvSpPr>
          <p:cNvPr id="6" name="Содержимое 1"/>
          <p:cNvSpPr txBox="1">
            <a:spLocks/>
          </p:cNvSpPr>
          <p:nvPr/>
        </p:nvSpPr>
        <p:spPr>
          <a:xfrm>
            <a:off x="609600" y="4500570"/>
            <a:ext cx="8229600" cy="165912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365760" lvl="0" indent="-256032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ka-GE" b="1" i="1" dirty="0" smtClean="0">
                <a:solidFill>
                  <a:srgbClr val="002060"/>
                </a:solidFill>
              </a:rPr>
              <a:t>2010-2015 წლებში სულ გაიგზავნა 81 მოთხოვნა </a:t>
            </a:r>
            <a:r>
              <a:rPr lang="ka-GE" b="1" dirty="0" smtClean="0">
                <a:solidFill>
                  <a:srgbClr val="002060"/>
                </a:solidFill>
              </a:rPr>
              <a:t/>
            </a:r>
            <a:br>
              <a:rPr lang="ka-GE" b="1" dirty="0" smtClean="0">
                <a:solidFill>
                  <a:srgbClr val="002060"/>
                </a:solidFill>
              </a:rPr>
            </a:br>
            <a:r>
              <a:rPr lang="ka-GE" b="1" dirty="0" smtClean="0">
                <a:solidFill>
                  <a:srgbClr val="002060"/>
                </a:solidFill>
              </a:rPr>
              <a:t/>
            </a:r>
            <a:br>
              <a:rPr lang="ka-GE" b="1" dirty="0" smtClean="0">
                <a:solidFill>
                  <a:srgbClr val="002060"/>
                </a:solidFill>
              </a:rPr>
            </a:br>
            <a:r>
              <a:rPr lang="ka-GE" i="1" dirty="0" smtClean="0">
                <a:solidFill>
                  <a:srgbClr val="002060"/>
                </a:solidFill>
              </a:rPr>
              <a:t>სრულყოფილი პასუხი 81</a:t>
            </a:r>
          </a:p>
          <a:p>
            <a:pPr marL="365760" lvl="0" indent="-256032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ka-GE" i="1" dirty="0" smtClean="0">
                <a:solidFill>
                  <a:srgbClr val="002060"/>
                </a:solidFill>
              </a:rPr>
              <a:t>ვადის დაცვა 64</a:t>
            </a:r>
            <a:endParaRPr lang="ka-GE" b="1" i="1" dirty="0" smtClean="0">
              <a:solidFill>
                <a:srgbClr val="002060"/>
              </a:solidFill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ka-GE" sz="4800" dirty="0" smtClean="0"/>
          </a:p>
          <a:p>
            <a:pPr algn="ctr">
              <a:buNone/>
            </a:pPr>
            <a:r>
              <a:rPr lang="ka-GE" sz="4800" b="1" dirty="0" smtClean="0">
                <a:latin typeface="Sylfaen" pitchFamily="18" charset="0"/>
              </a:rPr>
              <a:t>   </a:t>
            </a:r>
            <a:endParaRPr lang="en-US" sz="4800" b="1" dirty="0" smtClean="0">
              <a:latin typeface="Sylfaen" pitchFamily="18" charset="0"/>
            </a:endParaRPr>
          </a:p>
          <a:p>
            <a:pPr algn="ctr">
              <a:buNone/>
            </a:pPr>
            <a:endParaRPr lang="en-US" sz="4800" b="1" dirty="0" smtClean="0">
              <a:latin typeface="Sylfaen" pitchFamily="18" charset="0"/>
            </a:endParaRPr>
          </a:p>
          <a:p>
            <a:pPr algn="ctr">
              <a:buNone/>
            </a:pPr>
            <a:r>
              <a:rPr lang="ka-GE" sz="3600" b="1" dirty="0" smtClean="0">
                <a:solidFill>
                  <a:srgbClr val="0070C0"/>
                </a:solidFill>
                <a:latin typeface="Sylfaen" pitchFamily="18" charset="0"/>
              </a:rPr>
              <a:t>მადლობა ყურადღებისთვის!</a:t>
            </a:r>
            <a:endParaRPr lang="ka-GE" sz="3600" b="1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19298" cy="2351184"/>
          </a:xfrm>
        </p:spPr>
        <p:txBody>
          <a:bodyPr>
            <a:normAutofit/>
          </a:bodyPr>
          <a:lstStyle/>
          <a:p>
            <a:pPr algn="ctr"/>
            <a:r>
              <a:rPr lang="ka-GE" sz="3600" b="1" dirty="0" smtClean="0">
                <a:solidFill>
                  <a:srgbClr val="0070C0"/>
                </a:solidFill>
                <a:latin typeface="Sylfaen" pitchFamily="18" charset="0"/>
              </a:rPr>
              <a:t>ა(ა)იპ - ინფორმაციის თავისუფლების განვითარების ინსტიტუტი (</a:t>
            </a:r>
            <a:r>
              <a:rPr lang="en-US" sz="3600" b="1" dirty="0" smtClean="0">
                <a:solidFill>
                  <a:srgbClr val="0070C0"/>
                </a:solidFill>
                <a:latin typeface="Sylfaen" pitchFamily="18" charset="0"/>
              </a:rPr>
              <a:t>IDFI</a:t>
            </a:r>
            <a:r>
              <a:rPr lang="ka-GE" sz="3600" b="1" dirty="0" smtClean="0">
                <a:solidFill>
                  <a:srgbClr val="0070C0"/>
                </a:solidFill>
                <a:latin typeface="Sylfaen" pitchFamily="18" charset="0"/>
              </a:rPr>
              <a:t>)</a:t>
            </a:r>
            <a:r>
              <a:rPr lang="en-US" sz="3600" b="1" dirty="0" smtClean="0">
                <a:latin typeface="Sylfaen" pitchFamily="18" charset="0"/>
              </a:rPr>
              <a:t/>
            </a:r>
            <a:br>
              <a:rPr lang="en-US" sz="3600" b="1" dirty="0" smtClean="0">
                <a:latin typeface="Sylfaen" pitchFamily="18" charset="0"/>
              </a:rPr>
            </a:br>
            <a:r>
              <a:rPr lang="en-US" sz="3600" b="1" dirty="0" smtClean="0">
                <a:latin typeface="Sylfaen" pitchFamily="18" charset="0"/>
              </a:rPr>
              <a:t/>
            </a:r>
            <a:br>
              <a:rPr lang="en-US" sz="3600" b="1" dirty="0" smtClean="0">
                <a:latin typeface="Sylfaen" pitchFamily="18" charset="0"/>
              </a:rPr>
            </a:br>
            <a:endParaRPr lang="en-US" sz="3600" b="1" dirty="0">
              <a:latin typeface="Sylfaen" pitchFamily="18" charset="0"/>
            </a:endParaRPr>
          </a:p>
        </p:txBody>
      </p:sp>
      <p:pic>
        <p:nvPicPr>
          <p:cNvPr id="7" name="Picture 2" descr="1304782525_osgf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5143504" cy="2053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7" descr="IDFI_LOGO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85926"/>
            <a:ext cx="2571768" cy="167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772816"/>
            <a:ext cx="8424936" cy="4148217"/>
          </a:xfrm>
        </p:spPr>
        <p:txBody>
          <a:bodyPr>
            <a:noAutofit/>
          </a:bodyPr>
          <a:lstStyle/>
          <a:p>
            <a:r>
              <a:rPr lang="ka-GE" sz="2400" dirty="0" smtClean="0">
                <a:solidFill>
                  <a:srgbClr val="002060"/>
                </a:solidFill>
              </a:rPr>
              <a:t>შეიქმნა საჯარო ინფორმაციის პირველი ქართული მონაცემთა ბაზა </a:t>
            </a:r>
            <a:r>
              <a:rPr lang="en-US" sz="2400" dirty="0" smtClean="0">
                <a:solidFill>
                  <a:srgbClr val="002060"/>
                </a:solidFill>
              </a:rPr>
              <a:t>www.opendata.ge </a:t>
            </a:r>
            <a:r>
              <a:rPr lang="ka-GE" sz="2400" dirty="0" smtClean="0">
                <a:solidFill>
                  <a:srgbClr val="002060"/>
                </a:solidFill>
              </a:rPr>
              <a:t/>
            </a:r>
            <a:br>
              <a:rPr lang="ka-GE" sz="2400" dirty="0" smtClean="0">
                <a:solidFill>
                  <a:srgbClr val="002060"/>
                </a:solidFill>
              </a:rPr>
            </a:br>
            <a:endParaRPr lang="ka-GE" sz="2400" dirty="0" smtClean="0">
              <a:solidFill>
                <a:srgbClr val="002060"/>
              </a:solidFill>
            </a:endParaRPr>
          </a:p>
          <a:p>
            <a:r>
              <a:rPr lang="ka-GE" sz="2400" dirty="0" smtClean="0">
                <a:solidFill>
                  <a:srgbClr val="002060"/>
                </a:solidFill>
              </a:rPr>
              <a:t>საჯარო დაწესებულებებში გაიგზავნა 30 000-ზე მეტი საჯარო ინფორმაციის მოთხოვნა</a:t>
            </a:r>
            <a:br>
              <a:rPr lang="ka-GE" sz="2400" dirty="0" smtClean="0">
                <a:solidFill>
                  <a:srgbClr val="002060"/>
                </a:solidFill>
              </a:rPr>
            </a:br>
            <a:endParaRPr lang="ka-GE" sz="2400" dirty="0" smtClean="0">
              <a:solidFill>
                <a:srgbClr val="002060"/>
              </a:solidFill>
            </a:endParaRPr>
          </a:p>
          <a:p>
            <a:r>
              <a:rPr lang="ka-GE" sz="2400" dirty="0" smtClean="0">
                <a:solidFill>
                  <a:srgbClr val="002060"/>
                </a:solidFill>
              </a:rPr>
              <a:t>საქართველოში გაუმჯობესდა საჯარო ინფორმაციის ხელმისაწვდომობის ხარისხი</a:t>
            </a:r>
            <a:br>
              <a:rPr lang="ka-GE" sz="2400" dirty="0" smtClean="0">
                <a:solidFill>
                  <a:srgbClr val="002060"/>
                </a:solidFill>
              </a:rPr>
            </a:br>
            <a:endParaRPr lang="ka-GE" sz="2400" dirty="0" smtClean="0">
              <a:solidFill>
                <a:srgbClr val="002060"/>
              </a:solidFill>
            </a:endParaRPr>
          </a:p>
          <a:p>
            <a:r>
              <a:rPr lang="ka-GE" sz="2400" dirty="0" smtClean="0">
                <a:solidFill>
                  <a:srgbClr val="002060"/>
                </a:solidFill>
              </a:rPr>
              <a:t>პრეცედენტული სასამართლო გადაწყვეტილებებით გაუმჯობესდა საჯარო ინფორმაციის მიღების  გარემო</a:t>
            </a:r>
            <a:br>
              <a:rPr lang="ka-GE" sz="2400" dirty="0" smtClean="0">
                <a:solidFill>
                  <a:srgbClr val="002060"/>
                </a:solidFill>
              </a:rPr>
            </a:br>
            <a:endParaRPr lang="ka-GE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/>
            </a:r>
            <a:br>
              <a:rPr lang="ka-GE" sz="2400" dirty="0" smtClean="0">
                <a:solidFill>
                  <a:srgbClr val="002060"/>
                </a:solidFill>
              </a:rPr>
            </a:br>
            <a:endParaRPr lang="ka-GE" sz="2400" dirty="0" smtClean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rgbClr val="002060"/>
                </a:solidFill>
              </a:rPr>
              <a:t>პროექტის პირდაპირი და ირიბი შედეგები 2010-2015 წლებში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43050"/>
            <a:ext cx="8816280" cy="4364241"/>
          </a:xfrm>
        </p:spPr>
        <p:txBody>
          <a:bodyPr>
            <a:noAutofit/>
          </a:bodyPr>
          <a:lstStyle/>
          <a:p>
            <a:endParaRPr lang="ka-GE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a-GE" sz="2800" b="1" dirty="0" smtClean="0">
                <a:solidFill>
                  <a:srgbClr val="002060"/>
                </a:solidFill>
              </a:rPr>
              <a:t>გამოქვეყნდა ასობით სტატია და კვლევა საზოგადოებისთვის აქტუალურ საკითხებზე</a:t>
            </a:r>
          </a:p>
          <a:p>
            <a:endParaRPr lang="ka-GE" sz="2800" b="1" dirty="0" smtClean="0">
              <a:solidFill>
                <a:srgbClr val="002060"/>
              </a:solidFill>
            </a:endParaRPr>
          </a:p>
          <a:p>
            <a:r>
              <a:rPr lang="ka-GE" sz="2800" b="1" dirty="0" smtClean="0">
                <a:solidFill>
                  <a:srgbClr val="002060"/>
                </a:solidFill>
              </a:rPr>
              <a:t>ტრენინგების, შეხვედრების, დისკუსიების, სემინარებისა და ლექციების შედეგად გაიზარდა მოსახლეობის ცნობიერება ინფორმაციის თავისუფლების და სამოქალაქო ჩართულობის საკითხებზე</a:t>
            </a:r>
          </a:p>
          <a:p>
            <a:pPr>
              <a:buNone/>
            </a:pPr>
            <a:r>
              <a:rPr lang="ka-GE" sz="2800" b="1" dirty="0" smtClean="0">
                <a:solidFill>
                  <a:srgbClr val="002060"/>
                </a:solidFill>
              </a:rPr>
              <a:t/>
            </a:r>
            <a:br>
              <a:rPr lang="ka-GE" sz="2800" b="1" dirty="0" smtClean="0">
                <a:solidFill>
                  <a:srgbClr val="002060"/>
                </a:solidFill>
              </a:rPr>
            </a:br>
            <a:endParaRPr lang="en-US" sz="2800" b="1" dirty="0" smtClean="0">
              <a:solidFill>
                <a:srgbClr val="002060"/>
              </a:solidFill>
            </a:endParaRPr>
          </a:p>
          <a:p>
            <a:endParaRPr lang="ka-GE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rgbClr val="002060"/>
                </a:solidFill>
              </a:rPr>
              <a:t>პროექტის პირდაპირი და ირიბი შედეგები 2010-2015 წლებში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80920" cy="4364241"/>
          </a:xfrm>
        </p:spPr>
        <p:txBody>
          <a:bodyPr>
            <a:noAutofit/>
          </a:bodyPr>
          <a:lstStyle/>
          <a:p>
            <a:r>
              <a:rPr lang="ka-GE" sz="2400" b="1" dirty="0" smtClean="0">
                <a:solidFill>
                  <a:srgbClr val="002060"/>
                </a:solidFill>
              </a:rPr>
              <a:t>საქართველოში დამკვიდრდა საჯარო ინფორმაციის </a:t>
            </a:r>
            <a:r>
              <a:rPr lang="ka-GE" sz="2400" b="1" dirty="0" err="1" smtClean="0">
                <a:solidFill>
                  <a:srgbClr val="002060"/>
                </a:solidFill>
              </a:rPr>
              <a:t>პროაქტიული</a:t>
            </a:r>
            <a:r>
              <a:rPr lang="ka-GE" sz="2400" b="1" dirty="0" smtClean="0">
                <a:solidFill>
                  <a:srgbClr val="002060"/>
                </a:solidFill>
              </a:rPr>
              <a:t> გამოქვეყნების და ელექტრონული მოთხოვნის სტანდარტი</a:t>
            </a:r>
            <a:br>
              <a:rPr lang="ka-GE" sz="2400" b="1" dirty="0" smtClean="0">
                <a:solidFill>
                  <a:srgbClr val="002060"/>
                </a:solidFill>
              </a:rPr>
            </a:br>
            <a:endParaRPr lang="ka-GE" sz="2400" b="1" dirty="0" smtClean="0">
              <a:solidFill>
                <a:srgbClr val="002060"/>
              </a:solidFill>
            </a:endParaRPr>
          </a:p>
          <a:p>
            <a:r>
              <a:rPr lang="ka-GE" sz="2400" b="1" dirty="0" smtClean="0">
                <a:solidFill>
                  <a:srgbClr val="002060"/>
                </a:solidFill>
              </a:rPr>
              <a:t>საქართველოში ინერგება ღია მონაცემების (</a:t>
            </a:r>
            <a:r>
              <a:rPr lang="ka-GE" sz="2400" b="1" dirty="0" err="1" smtClean="0">
                <a:solidFill>
                  <a:srgbClr val="002060"/>
                </a:solidFill>
              </a:rPr>
              <a:t>OpenData</a:t>
            </a:r>
            <a:r>
              <a:rPr lang="ka-GE" sz="2400" b="1" dirty="0" smtClean="0">
                <a:solidFill>
                  <a:srgbClr val="002060"/>
                </a:solidFill>
              </a:rPr>
              <a:t>) სტანდარტები</a:t>
            </a:r>
            <a:br>
              <a:rPr lang="ka-GE" sz="2400" b="1" dirty="0" smtClean="0">
                <a:solidFill>
                  <a:srgbClr val="002060"/>
                </a:solidFill>
              </a:rPr>
            </a:br>
            <a:endParaRPr lang="ka-GE" sz="2400" b="1" dirty="0" smtClean="0">
              <a:solidFill>
                <a:srgbClr val="002060"/>
              </a:solidFill>
            </a:endParaRPr>
          </a:p>
          <a:p>
            <a:r>
              <a:rPr lang="ka-GE" sz="2400" b="1" dirty="0" smtClean="0">
                <a:solidFill>
                  <a:srgbClr val="002060"/>
                </a:solidFill>
              </a:rPr>
              <a:t>შემუშავდა ინფორმაციის თავისუფლების კანონის პროექტი</a:t>
            </a:r>
            <a:br>
              <a:rPr lang="ka-GE" sz="2400" b="1" dirty="0" smtClean="0">
                <a:solidFill>
                  <a:srgbClr val="002060"/>
                </a:solidFill>
              </a:rPr>
            </a:br>
            <a:endParaRPr lang="ka-GE" sz="2400" b="1" dirty="0" smtClean="0">
              <a:solidFill>
                <a:srgbClr val="002060"/>
              </a:solidFill>
            </a:endParaRPr>
          </a:p>
          <a:p>
            <a:r>
              <a:rPr lang="ka-GE" sz="2400" b="1" dirty="0" smtClean="0">
                <a:solidFill>
                  <a:srgbClr val="002060"/>
                </a:solidFill>
              </a:rPr>
              <a:t>საჯარო სამსახურის რეფორმის კონცეფციაში აისახა ორგანიზაციის რეკომენდაციები</a:t>
            </a:r>
            <a:br>
              <a:rPr lang="ka-GE" sz="2400" b="1" dirty="0" smtClean="0">
                <a:solidFill>
                  <a:srgbClr val="002060"/>
                </a:solidFill>
              </a:rPr>
            </a:br>
            <a:endParaRPr lang="ka-GE" sz="2400" b="1" dirty="0" smtClean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rgbClr val="002060"/>
                </a:solidFill>
              </a:rPr>
              <a:t>პროექტის პირდაპირი და ირიბი შედეგები 2010-2015 წლებში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364241"/>
          </a:xfrm>
        </p:spPr>
        <p:txBody>
          <a:bodyPr>
            <a:noAutofit/>
          </a:bodyPr>
          <a:lstStyle/>
          <a:p>
            <a:r>
              <a:rPr lang="ka-GE" sz="2200" dirty="0" err="1" smtClean="0">
                <a:solidFill>
                  <a:srgbClr val="002060"/>
                </a:solidFill>
              </a:rPr>
              <a:t>„პარტნიორობა</a:t>
            </a:r>
            <a:r>
              <a:rPr lang="ka-GE" sz="2200" dirty="0" smtClean="0">
                <a:solidFill>
                  <a:srgbClr val="002060"/>
                </a:solidFill>
              </a:rPr>
              <a:t> ღია </a:t>
            </a:r>
            <a:r>
              <a:rPr lang="ka-GE" sz="2200" dirty="0" err="1" smtClean="0">
                <a:solidFill>
                  <a:srgbClr val="002060"/>
                </a:solidFill>
              </a:rPr>
              <a:t>მმართველობისთვის“</a:t>
            </a:r>
            <a:r>
              <a:rPr lang="ka-GE" sz="2200" dirty="0" smtClean="0">
                <a:solidFill>
                  <a:srgbClr val="002060"/>
                </a:solidFill>
              </a:rPr>
              <a:t> (OGP) ფარგლებში მოხდა ინფორმაციის თავისუფლების საკითხების წარმატებული </a:t>
            </a:r>
            <a:r>
              <a:rPr lang="ka-GE" sz="2200" dirty="0" err="1" smtClean="0">
                <a:solidFill>
                  <a:srgbClr val="002060"/>
                </a:solidFill>
              </a:rPr>
              <a:t>ადვოკატირება</a:t>
            </a:r>
            <a:r>
              <a:rPr lang="ka-GE" sz="2200" dirty="0" smtClean="0">
                <a:solidFill>
                  <a:srgbClr val="002060"/>
                </a:solidFill>
              </a:rPr>
              <a:t/>
            </a:r>
            <a:br>
              <a:rPr lang="ka-GE" sz="2200" dirty="0" smtClean="0">
                <a:solidFill>
                  <a:srgbClr val="002060"/>
                </a:solidFill>
              </a:rPr>
            </a:br>
            <a:endParaRPr lang="ka-GE" sz="2200" dirty="0" smtClean="0">
              <a:solidFill>
                <a:srgbClr val="002060"/>
              </a:solidFill>
            </a:endParaRPr>
          </a:p>
          <a:p>
            <a:r>
              <a:rPr lang="ka-GE" sz="2200" dirty="0" smtClean="0">
                <a:solidFill>
                  <a:srgbClr val="002060"/>
                </a:solidFill>
              </a:rPr>
              <a:t>აშშ-ს სახელმწიფო დეპარტამენტის ადამიანის უფლებათა და თავისუფლებათა მდგომარეობის ყოველწლიურ ანგარიშში საქართველოს შესახებ დაემატა IDFI-ის კვლევის შედეგები ინფორმაციის თავისუფლების საკითხების შესახებ</a:t>
            </a:r>
            <a:br>
              <a:rPr lang="ka-GE" sz="2200" dirty="0" smtClean="0">
                <a:solidFill>
                  <a:srgbClr val="002060"/>
                </a:solidFill>
              </a:rPr>
            </a:br>
            <a:endParaRPr lang="ka-GE" sz="2200" dirty="0" smtClean="0">
              <a:solidFill>
                <a:srgbClr val="002060"/>
              </a:solidFill>
            </a:endParaRPr>
          </a:p>
          <a:p>
            <a:r>
              <a:rPr lang="ka-GE" sz="2200" dirty="0" err="1" smtClean="0">
                <a:solidFill>
                  <a:srgbClr val="002060"/>
                </a:solidFill>
              </a:rPr>
              <a:t>OpenData.ge</a:t>
            </a:r>
            <a:r>
              <a:rPr lang="ka-GE" sz="2200" dirty="0" smtClean="0">
                <a:solidFill>
                  <a:srgbClr val="002060"/>
                </a:solidFill>
              </a:rPr>
              <a:t> აღიარებულ იქნა როგორც მსოფლიოს მასშტაბით ერთ-ერთი პირველი და წარმატებული საჯარო ინფორმაციის მონაცემთა პლატფორმა</a:t>
            </a:r>
            <a:br>
              <a:rPr lang="ka-GE" sz="2200" dirty="0" smtClean="0">
                <a:solidFill>
                  <a:srgbClr val="002060"/>
                </a:solidFill>
              </a:rPr>
            </a:br>
            <a:endParaRPr lang="ka-GE" sz="2200" dirty="0" smtClean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rgbClr val="002060"/>
                </a:solidFill>
              </a:rPr>
              <a:t>პროექტის პირდაპირი და ირიბი შედეგები 2010-2015 წლებში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8404660"/>
              </p:ext>
            </p:extLst>
          </p:nvPr>
        </p:nvGraphicFramePr>
        <p:xfrm>
          <a:off x="64698" y="1600200"/>
          <a:ext cx="9067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pPr algn="ctr"/>
            <a:r>
              <a:rPr lang="ka-GE" sz="3200" dirty="0" smtClean="0">
                <a:solidFill>
                  <a:srgbClr val="002060"/>
                </a:solidFill>
              </a:rPr>
              <a:t>2010-2015 წლებში საჯარო დაწესებულებებში გაგზავნილ 30 152 მოთხოვნაზე მიღებული პასუხები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6362571"/>
              </p:ext>
            </p:extLst>
          </p:nvPr>
        </p:nvGraphicFramePr>
        <p:xfrm>
          <a:off x="152400" y="1524000"/>
          <a:ext cx="8705848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92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ka-GE" sz="3200" dirty="0" smtClean="0">
                <a:solidFill>
                  <a:srgbClr val="002060"/>
                </a:solidFill>
              </a:rPr>
              <a:t>2010-2015 წლებში გაგზავნილი და მიღებული პასუხები პროექტების მიხედვით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7334412"/>
              </p:ext>
            </p:extLst>
          </p:nvPr>
        </p:nvGraphicFramePr>
        <p:xfrm>
          <a:off x="533400" y="1524000"/>
          <a:ext cx="822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200" dirty="0" smtClean="0">
                <a:solidFill>
                  <a:srgbClr val="0070C0"/>
                </a:solidFill>
              </a:rPr>
              <a:t>მიღებული პასუხების პროცენტული შედარება პროექტების მიხედვით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7159823"/>
              </p:ext>
            </p:extLst>
          </p:nvPr>
        </p:nvGraphicFramePr>
        <p:xfrm>
          <a:off x="142844" y="1676400"/>
          <a:ext cx="900115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a-GE" sz="3200" dirty="0" smtClean="0">
                <a:solidFill>
                  <a:srgbClr val="002060"/>
                </a:solidFill>
              </a:rPr>
              <a:t>საჯარო ინფორმაციის ხელმისაწვდომობის შეზღუდვისათვის დასახელებული დაწესებულებები პროექტების მიხედვით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1111</TotalTime>
  <Words>239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პროექტის პირდაპირი და ირიბი შედეგები 2010-2015 წლებში</vt:lpstr>
      <vt:lpstr>პროექტის პირდაპირი და ირიბი შედეგები 2010-2015 წლებში</vt:lpstr>
      <vt:lpstr>პროექტის პირდაპირი და ირიბი შედეგები 2010-2015 წლებში</vt:lpstr>
      <vt:lpstr>პროექტის პირდაპირი და ირიბი შედეგები 2010-2015 წლებში</vt:lpstr>
      <vt:lpstr>2010-2015 წლებში საჯარო დაწესებულებებში გაგზავნილ 30 152 მოთხოვნაზე მიღებული პასუხები</vt:lpstr>
      <vt:lpstr>2010-2015 წლებში გაგზავნილი და მიღებული პასუხები პროექტების მიხედვით</vt:lpstr>
      <vt:lpstr>მიღებული პასუხების პროცენტული შედარება პროექტების მიხედვით</vt:lpstr>
      <vt:lpstr>საჯარო ინფორმაციის ხელმისაწვდომობის შეზღუდვისათვის დასახელებული დაწესებულებები პროექტების მიხედვით</vt:lpstr>
      <vt:lpstr>Slide 10</vt:lpstr>
      <vt:lpstr>ყველაზე დახურული უწყებების საჯარო ინფორმაციის ხელმისაწვდომობის ტენდენციები</vt:lpstr>
      <vt:lpstr>საჯარო ინფორმაციის ხელმისაწვდომობისათვის დაჯილდოებული უწყებები პროექტების მიხედვით</vt:lpstr>
      <vt:lpstr>2010-2015 წლების ყველაზე ღია და ანგარიშვალდებული საჯარო დაწესებულებები  </vt:lpstr>
      <vt:lpstr>2010-2015 წლების ყველაზე ანგარიშვალდებული საჯარო დაწესებულებები</vt:lpstr>
      <vt:lpstr>ა(ა)იპ - ინფორმაციის თავისუფლების განვითარების ინსტიტუტი (IDFI)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Tako</dc:creator>
  <cp:lastModifiedBy>gtushurashvili</cp:lastModifiedBy>
  <cp:revision>236</cp:revision>
  <dcterms:created xsi:type="dcterms:W3CDTF">2013-06-28T05:37:22Z</dcterms:created>
  <dcterms:modified xsi:type="dcterms:W3CDTF">2015-12-10T13:03:14Z</dcterms:modified>
</cp:coreProperties>
</file>